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8" r:id="rId16"/>
  </p:sldIdLst>
  <p:sldSz cx="12192000" cy="6858000"/>
  <p:notesSz cx="7772400" cy="10058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D302F-7D99-4FC4-9824-CC96A1E6D23F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66BF6-6F19-471A-A1D7-5D9E3A63D1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54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FC8513B-1960-47A9-A2DF-AA640A1798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67B6FA-67E3-4014-A6D9-E0A6869E5B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77EC686-95A8-438B-98D9-30B122F464A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6C1E315-6580-4DE4-9276-93BA392C070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3E1C8FE-2032-4EAA-93A0-63D75DF8E2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170F19-A8FB-4B8C-B8DD-069049B7139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06A9E81-4C65-4386-B989-B1DF172FE1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AD99567-E3ED-47DC-8CFC-932D9C514DA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0A4848-5072-4B6F-82B3-702415882E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52909B7-68FE-4581-987A-33282A353D8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C89E309-E1AC-4DAF-8BEA-3B06D073790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ADA656E-22FC-4134-BA3D-8F66CEEDE1F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024578-B7E5-4E35-A39A-61F3044DBC8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8D10BAA-B3BF-482A-A5A9-5D548F9D896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9BBCC9-F3F6-44DB-843B-F4992BEAE79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2ADB215-79E8-404C-8A69-64B547C3CA2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CAF9FB5-F31C-4883-B7E8-9EC58CB65F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C464800-1AA9-43C5-8B53-3518E0ABA22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8C6EDEB-BB63-4562-B4A4-5E809633C3B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C19FB9-A113-41B8-971F-8048AB6B5AC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EB70B48-0A84-40E4-B6EF-BD11A0786F6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D7EF280-C68B-49AD-9FFA-D518D4F89C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E0C2040-5D4B-437C-909C-E2AF631DC0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1230F1F-D9E9-4D17-9546-0BFF68CEB6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AEAEC50-6F3E-48BE-A965-29077CE6BFA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21B9AC9-17FC-4153-9F08-C455BD9CBB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9987B7D-3DBF-45B5-A591-D6256EE7D8E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70CFC1-CC3B-4C33-9504-1EE12A17026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8B91AFA-E9EA-4C0B-B44D-B91641E7B52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9DB5DFB-4B25-4E6A-BB57-528E22BD144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6E341C-7533-4C55-BDCF-4CB040FE01C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3B222D-C901-4FA7-9CDB-45D8AA298A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F3DB80-13C2-4316-B7BB-96147DAE27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9CC9DF-269C-4A5E-B0E1-75F7AA6D9465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Fare clic per modificare gli stili del testo dello schema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Secondo livello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Terzo livello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Quinto livello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2CEFF8-60E6-4457-B1D2-065209AD4D53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B9B819-4CD2-4105-AD59-21477D4B6CDB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Fai clic per modificare il formato del testo del titolo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tutorial/what-is-mems-various-mems-devices-and-applications" TargetMode="External"/><Relationship Id="rId2" Type="http://schemas.openxmlformats.org/officeDocument/2006/relationships/hyperlink" Target="https://circuitdigest.com/microcontroller-projects/interfacing-mpu6050-module-with-arduino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S10 – Sensore MPU6050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Corso di Tecnologie Digitali – Febbraio 2025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Martina Collecchia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Vittorio Scirli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tretch/>
        </p:blipFill>
        <p:spPr>
          <a:xfrm>
            <a:off x="9289800" y="308160"/>
            <a:ext cx="2579040" cy="258336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CBEEC-7FCA-4300-8B83-D56777860641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2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3" name="CasellaDiTesto 6"/>
          <p:cNvSpPr/>
          <p:nvPr/>
        </p:nvSpPr>
        <p:spPr>
          <a:xfrm>
            <a:off x="546840" y="1432800"/>
            <a:ext cx="36478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Le misure sono state eseguite ruotando il sensore seguendo lo schema del pannello inferiore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valore di g misurato (spezzata magenta) è stato ottenuto sommando vettorialmente le componenti dell’accelerazione lungo i 3 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stabilire l orientazione degli assi ogni asse è considerato «attivo» se contribuisce a 80% o più del modulo dell’accelerazione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47226-6A9B-D543-2989-70C21892D19B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10</a:t>
            </a:fld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5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6" name="CasellaDiTesto 6"/>
          <p:cNvSpPr/>
          <p:nvPr/>
        </p:nvSpPr>
        <p:spPr>
          <a:xfrm>
            <a:off x="546840" y="1527120"/>
            <a:ext cx="34876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Nell’analisi statistica del sensore si è notata la diversa calibrazione degli assi.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stabilire la misura di g di ognuno è stata fatta la media dei vari g per le diverse calibrazioni.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escludere valori dell’accelerazione dovuti a movimenti rapidi sono stati esclusi quelli  &lt;80% e &gt;120% del valore di g per il singolo asse.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0CA27-7E16-F248-77AC-007AB15CD37D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11</a:t>
            </a:fld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452E2-D694-AA32-C72D-5409DA8FD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asellaDiTesto 1">
            <a:extLst>
              <a:ext uri="{FF2B5EF4-FFF2-40B4-BE49-F238E27FC236}">
                <a16:creationId xmlns:a16="http://schemas.microsoft.com/office/drawing/2014/main" id="{8D128F39-90EC-5C47-6447-7C2EA3A37440}"/>
              </a:ext>
            </a:extLst>
          </p:cNvPr>
          <p:cNvSpPr/>
          <p:nvPr/>
        </p:nvSpPr>
        <p:spPr>
          <a:xfrm>
            <a:off x="546840" y="339480"/>
            <a:ext cx="1070856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spc="-1" dirty="0" err="1">
                <a:latin typeface="Arial"/>
              </a:rPr>
              <a:t>Esempi</a:t>
            </a:r>
            <a:r>
              <a:rPr lang="en-US" sz="2800" spc="-1" dirty="0">
                <a:latin typeface="Arial"/>
              </a:rPr>
              <a:t> di </a:t>
            </a:r>
            <a:r>
              <a:rPr lang="en-US" sz="2800" spc="-1" dirty="0" err="1">
                <a:latin typeface="Arial"/>
              </a:rPr>
              <a:t>applicazioni</a:t>
            </a:r>
            <a:endParaRPr lang="en-US" sz="2800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 dirty="0">
                <a:latin typeface="Arial"/>
              </a:rPr>
              <a:t>      PID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8204B-0F63-B93E-CB5E-79AF1EBA269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12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C4F0E-250F-2210-D11B-FB81C8FA0E79}"/>
              </a:ext>
            </a:extLst>
          </p:cNvPr>
          <p:cNvSpPr txBox="1"/>
          <p:nvPr/>
        </p:nvSpPr>
        <p:spPr>
          <a:xfrm>
            <a:off x="722729" y="1351105"/>
            <a:ext cx="5178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 sistema MPU6050 potrebbe essere utilizzato come stabilizzatore PID.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 semplice dimostratore potrebbe venir tramite pendolo invertito realizzato sia in Direct Drive sia tramite l’utilizzo di una ruota di reazione </a:t>
            </a:r>
          </a:p>
        </p:txBody>
      </p:sp>
      <p:pic>
        <p:nvPicPr>
          <p:cNvPr id="9" name="Picture 8" descr="A drawing of a line with a point&#10;&#10;AI-generated content may be incorrect.">
            <a:extLst>
              <a:ext uri="{FF2B5EF4-FFF2-40B4-BE49-F238E27FC236}">
                <a16:creationId xmlns:a16="http://schemas.microsoft.com/office/drawing/2014/main" id="{F280473B-A168-9DB6-23FD-4313F379C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89971" y="3226856"/>
            <a:ext cx="2458566" cy="34761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B9BD24-9497-CF19-87EA-38D8BF87E0B5}"/>
              </a:ext>
            </a:extLst>
          </p:cNvPr>
          <p:cNvSpPr txBox="1"/>
          <p:nvPr/>
        </p:nvSpPr>
        <p:spPr>
          <a:xfrm>
            <a:off x="5901120" y="3812302"/>
            <a:ext cx="51783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    Misura dell Attrito viscoso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può sviluppare un sistema di misura dell’attrito viscoso ponendo un carrello su un piano inclinato e sonda dentro liquido</a:t>
            </a:r>
          </a:p>
          <a:p>
            <a:endParaRPr lang="it-IT" dirty="0"/>
          </a:p>
        </p:txBody>
      </p:sp>
      <p:pic>
        <p:nvPicPr>
          <p:cNvPr id="14" name="Picture 13" descr="A number and symbols of mathematical equations&#10;&#10;AI-generated content may be incorrect.">
            <a:extLst>
              <a:ext uri="{FF2B5EF4-FFF2-40B4-BE49-F238E27FC236}">
                <a16:creationId xmlns:a16="http://schemas.microsoft.com/office/drawing/2014/main" id="{99F2F7C1-050C-387F-D8F4-3F70F8DC4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33" y="5270877"/>
            <a:ext cx="3102821" cy="923331"/>
          </a:xfrm>
          <a:prstGeom prst="rect">
            <a:avLst/>
          </a:prstGeom>
        </p:spPr>
      </p:pic>
      <p:pic>
        <p:nvPicPr>
          <p:cNvPr id="4" name="Picture 3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F847C64A-7456-7E3D-4B15-54DFE1214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55" y="433135"/>
            <a:ext cx="1618504" cy="2789843"/>
          </a:xfrm>
          <a:prstGeom prst="rect">
            <a:avLst/>
          </a:prstGeom>
        </p:spPr>
      </p:pic>
      <p:pic>
        <p:nvPicPr>
          <p:cNvPr id="6" name="Picture 5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F9A0C011-9096-2597-D9CB-BFF0055BC0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681" y="433135"/>
            <a:ext cx="2797746" cy="27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3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Fonti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2"/>
              </a:rPr>
              <a:t>Funzionamento interno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3"/>
              </a:rPr>
              <a:t>Immagini Accelerometro e Giroscopio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BC4FC-9ED2-14DE-D710-12C167F1D61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13</a:t>
            </a:fld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54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Sensore MPU6050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27" name="Immagine 6" descr="Immagine che contiene circuito, testo, Ingegneria elettronica, elettronic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280640" y="2147760"/>
            <a:ext cx="3898440" cy="35557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1560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Sensore di tipo MEMS (</a:t>
            </a:r>
            <a:r>
              <a:rPr lang="it-IT" sz="2800" b="1" strike="noStrike" spc="-1">
                <a:solidFill>
                  <a:srgbClr val="121212"/>
                </a:solidFill>
                <a:latin typeface="Lato"/>
              </a:rPr>
              <a:t>Micro-Electro-Mechanical Systems)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6 assi, 3 accelerometro, 3 giroscopio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Come funziona?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Conversione accelerazioni in segnale elettrico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Digitalizzazione segnale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3929D-A22B-A397-F615-3EA5F5FC4BC8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2</a:t>
            </a:fld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00275-E89D-FFE1-478A-59CF6D4C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>
            <a:extLst>
              <a:ext uri="{FF2B5EF4-FFF2-40B4-BE49-F238E27FC236}">
                <a16:creationId xmlns:a16="http://schemas.microsoft.com/office/drawing/2014/main" id="{CE117F80-7424-D889-C560-D3903468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250200"/>
            <a:ext cx="10515240" cy="79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 Display"/>
              </a:rPr>
              <a:t>Da accelerazione a segnale elettrico: accelerometro</a:t>
            </a:r>
            <a:endParaRPr lang="it-IT" sz="36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7" name="CasellaDiTesto 9">
            <a:extLst>
              <a:ext uri="{FF2B5EF4-FFF2-40B4-BE49-F238E27FC236}">
                <a16:creationId xmlns:a16="http://schemas.microsoft.com/office/drawing/2014/main" id="{82D38C18-5D74-15EA-5A29-404E1D2353B6}"/>
              </a:ext>
            </a:extLst>
          </p:cNvPr>
          <p:cNvSpPr/>
          <p:nvPr/>
        </p:nvSpPr>
        <p:spPr>
          <a:xfrm>
            <a:off x="631080" y="1759547"/>
            <a:ext cx="6928200" cy="34148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Misure </a:t>
            </a:r>
            <a:r>
              <a:rPr lang="it-IT" sz="1800" b="1" strike="noStrike" spc="-1" dirty="0">
                <a:solidFill>
                  <a:srgbClr val="000000"/>
                </a:solidFill>
                <a:latin typeface="Arial"/>
              </a:rPr>
              <a:t>capacitive differenziali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>
              <a:lnSpc>
                <a:spcPct val="100000"/>
              </a:lnSpc>
              <a:buNone/>
            </a:pP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Nel dispositivo sono presenti masse di test su molle.</a:t>
            </a:r>
          </a:p>
          <a:p>
            <a:pPr>
              <a:lnSpc>
                <a:spcPct val="100000"/>
              </a:lnSpc>
              <a:buNone/>
            </a:pPr>
            <a:r>
              <a:rPr lang="it-IT" spc="-1" dirty="0">
                <a:solidFill>
                  <a:srgbClr val="000000"/>
                </a:solidFill>
                <a:latin typeface="Arial"/>
              </a:rPr>
              <a:t>Attorno queste masse si trovano armature fisse che completano un condensatore.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Un’accelerazione qualsiasi modifica la distanza tra la massa di test e le piastre, facendo variare la capacità, queste variazioni sono interpretate sulla base della calibrazione come proporzionali all’accelerazione, creando un segnale analogico capacitivo.</a:t>
            </a: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99798-DDBD-E3A3-7966-449AE9E2B28B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3</a:t>
            </a:fld>
            <a:endParaRPr lang="it-IT"/>
          </a:p>
        </p:txBody>
      </p:sp>
      <p:pic>
        <p:nvPicPr>
          <p:cNvPr id="131" name="Segnaposto contenuto 18" descr="Immagine che contiene testo, schermata, diagramma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682760" y="983520"/>
            <a:ext cx="3547080" cy="217548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20" descr="Immagine che contiene testo, diagramma, schermat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7304760" y="3774960"/>
            <a:ext cx="4048560" cy="21754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10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egnaposto contenuto 4" descr="Immagine che contiene diagramma, design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366772" y="365040"/>
            <a:ext cx="5159262" cy="3452594"/>
          </a:xfrm>
          <a:prstGeom prst="rect">
            <a:avLst/>
          </a:prstGeom>
          <a:ln w="0">
            <a:noFill/>
          </a:ln>
        </p:spPr>
      </p:pic>
      <p:sp>
        <p:nvSpPr>
          <p:cNvPr id="140" name="CasellaDiTesto 6"/>
          <p:cNvSpPr/>
          <p:nvPr/>
        </p:nvSpPr>
        <p:spPr>
          <a:xfrm>
            <a:off x="5835077" y="1638847"/>
            <a:ext cx="5800320" cy="66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sfrutta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effetto Coriolis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il sensore è a riposo le masse sospese vibrano spontaneamente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è in movimento l effetto Coriolis fa spostare le masse perpendicolarmente rispetto alla direzione iniziale di oscillazione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Lo spostamento negli assi ortogonali alla rotazione modifica le distanze delle armature, e quindi genera un segnale analogico capacitivo.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114C7-7D61-1310-0338-396A4D542EA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4</a:t>
            </a:fld>
            <a:endParaRPr lang="it-IT"/>
          </a:p>
        </p:txBody>
      </p:sp>
      <p:pic>
        <p:nvPicPr>
          <p:cNvPr id="136" name="Immagine 4" descr="Immagine che contiene diagramma, testo, Disegno tecnico, Pian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-25198" y="3817634"/>
            <a:ext cx="2971601" cy="2315747"/>
          </a:xfrm>
          <a:prstGeom prst="rect">
            <a:avLst/>
          </a:prstGeom>
          <a:ln w="0">
            <a:noFill/>
          </a:ln>
        </p:spPr>
      </p:pic>
      <p:pic>
        <p:nvPicPr>
          <p:cNvPr id="135" name="Segnaposto contenuto 6" descr="Immagine che contiene diagramma, cerchio, testo, schermata&#10;&#10;Il contenuto generato dall'IA potrebbe non essere corretto."/>
          <p:cNvPicPr/>
          <p:nvPr/>
        </p:nvPicPr>
        <p:blipFill>
          <a:blip r:embed="rId4"/>
          <a:stretch/>
        </p:blipFill>
        <p:spPr>
          <a:xfrm>
            <a:off x="2745923" y="3985979"/>
            <a:ext cx="2766355" cy="2262275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699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 dirty="0">
                <a:solidFill>
                  <a:srgbClr val="000000"/>
                </a:solidFill>
                <a:latin typeface="Aptos Display"/>
              </a:rPr>
              <a:t>Da accelerazione a segnale elettrico: giroscopio</a:t>
            </a:r>
            <a:endParaRPr lang="it-IT" sz="3600" b="0" strike="noStrike" spc="-1" dirty="0">
              <a:solidFill>
                <a:srgbClr val="000000"/>
              </a:solidFill>
              <a:latin typeface="Apto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sellaDiTesto 1"/>
          <p:cNvSpPr/>
          <p:nvPr/>
        </p:nvSpPr>
        <p:spPr>
          <a:xfrm>
            <a:off x="626271" y="152830"/>
            <a:ext cx="970920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 dirty="0">
                <a:solidFill>
                  <a:srgbClr val="000000"/>
                </a:solidFill>
                <a:latin typeface="Aptos"/>
              </a:rPr>
              <a:t>Conversione al digitale 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42" name="CasellaDiTesto 2"/>
          <p:cNvSpPr/>
          <p:nvPr/>
        </p:nvSpPr>
        <p:spPr>
          <a:xfrm>
            <a:off x="369000" y="735480"/>
            <a:ext cx="7118728" cy="72928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Utilizzando un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ADC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di tipo Δ</a:t>
            </a:r>
            <a:r>
              <a:rPr lang="el-GR" sz="1800" b="0" strike="noStrike" spc="-1" dirty="0">
                <a:solidFill>
                  <a:srgbClr val="000000"/>
                </a:solidFill>
                <a:latin typeface="Aptos"/>
              </a:rPr>
              <a:t>Σ</a:t>
            </a:r>
            <a:endParaRPr lang="it-IT" sz="1800" b="0" strike="noStrike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Caratteristiche tecniche ADC del MPU6050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Sample rate fino a 8kHz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Risoluzione a 16bit, l’output varia da -32768 a +32767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Conversione simultanea: gli ADC lavorano in parallelo</a:t>
            </a: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it-IT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ADC di tipo sigma digitalizza in più step: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it-IT" sz="1800" b="0" strike="noStrike" spc="-1" dirty="0">
              <a:solidFill>
                <a:srgbClr val="000000"/>
              </a:solidFill>
              <a:latin typeface="Aptos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b="1" spc="-1" dirty="0">
                <a:solidFill>
                  <a:srgbClr val="000000"/>
                </a:solidFill>
                <a:latin typeface="Aptos"/>
              </a:rPr>
              <a:t>Modulatore</a:t>
            </a:r>
            <a:r>
              <a:rPr lang="it-IT" spc="-1" dirty="0">
                <a:solidFill>
                  <a:srgbClr val="000000"/>
                </a:solidFill>
                <a:latin typeface="Aptos"/>
              </a:rPr>
              <a:t> 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    Campiona il segnale ad una frequenza fs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pc="-1" dirty="0">
                <a:solidFill>
                  <a:srgbClr val="000000"/>
                </a:solidFill>
                <a:latin typeface="Aptos"/>
              </a:rPr>
              <a:t>       Riduce il rumore ad alta frequenza facendone «una media»</a:t>
            </a: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Filtro Digitale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pc="-1" dirty="0">
                <a:solidFill>
                  <a:srgbClr val="000000"/>
                </a:solidFill>
                <a:latin typeface="Aptos"/>
              </a:rPr>
              <a:t>       Digitalizza il segnale, sposta il rumore da bassa ad alta          frequenza</a:t>
            </a:r>
            <a:endParaRPr lang="it-IT" sz="1800" b="0" strike="noStrike" spc="-1" dirty="0">
              <a:solidFill>
                <a:srgbClr val="000000"/>
              </a:solidFill>
              <a:latin typeface="Aptos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Decimatore</a:t>
            </a:r>
          </a:p>
          <a:p>
            <a:pPr>
              <a:buClr>
                <a:srgbClr val="000000"/>
              </a:buClr>
            </a:pPr>
            <a:r>
              <a:rPr lang="it-IT" spc="-1" dirty="0">
                <a:solidFill>
                  <a:srgbClr val="000000"/>
                </a:solidFill>
                <a:latin typeface="Aptos"/>
              </a:rPr>
              <a:t>      Rimuove il rumore ad alta frequenza eliminando parte dei campioni</a:t>
            </a:r>
            <a:endParaRPr lang="it-IT" sz="1800" b="1" strike="noStrike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pc="-1" dirty="0">
                <a:solidFill>
                  <a:srgbClr val="000000"/>
                </a:solidFill>
                <a:latin typeface="Aptos"/>
              </a:rPr>
              <a:t>      fs/fd è il rapporto tra i campioni in ingresso e quelli in uscita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it-IT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b="1" spc="-1" dirty="0">
                <a:solidFill>
                  <a:srgbClr val="000000"/>
                </a:solidFill>
                <a:latin typeface="Aptos"/>
              </a:rPr>
              <a:t>PRO</a:t>
            </a:r>
            <a:r>
              <a:rPr lang="it-IT" spc="-1" dirty="0">
                <a:solidFill>
                  <a:srgbClr val="000000"/>
                </a:solidFill>
                <a:latin typeface="Aptos"/>
              </a:rPr>
              <a:t>: riduzione del rumore presente sui dati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b="1" spc="-1" dirty="0">
                <a:solidFill>
                  <a:srgbClr val="000000"/>
                </a:solidFill>
                <a:latin typeface="Aptos"/>
              </a:rPr>
              <a:t>CONTRO</a:t>
            </a:r>
            <a:r>
              <a:rPr lang="it-IT" spc="-1" dirty="0">
                <a:solidFill>
                  <a:srgbClr val="000000"/>
                </a:solidFill>
                <a:latin typeface="Aptos"/>
              </a:rPr>
              <a:t>: riduzione quantità di dati e bassa frequenza di output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it-IT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it-IT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Picture 3" descr="A diagram of a sensor testing system&#10;&#10;AI-generated content may be incorrect.">
            <a:extLst>
              <a:ext uri="{FF2B5EF4-FFF2-40B4-BE49-F238E27FC236}">
                <a16:creationId xmlns:a16="http://schemas.microsoft.com/office/drawing/2014/main" id="{89B84D25-41E7-F13A-2863-55C5009B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21" y="342478"/>
            <a:ext cx="4929106" cy="3722452"/>
          </a:xfrm>
          <a:prstGeom prst="rect">
            <a:avLst/>
          </a:prstGeom>
        </p:spPr>
      </p:pic>
      <p:pic>
        <p:nvPicPr>
          <p:cNvPr id="8" name="Picture 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AD9ED45C-1453-41E5-480D-4C81F521D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669" y="4064930"/>
            <a:ext cx="4631937" cy="22915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DA8A9C-8DFD-0E31-A8BA-48F15FD67363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5</a:t>
            </a:fld>
            <a:endParaRPr lang="it-I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asellaDiTesto 2"/>
          <p:cNvSpPr/>
          <p:nvPr/>
        </p:nvSpPr>
        <p:spPr>
          <a:xfrm>
            <a:off x="622080" y="205200"/>
            <a:ext cx="85024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600" b="0" strike="noStrike" spc="-1" dirty="0">
                <a:solidFill>
                  <a:srgbClr val="000000"/>
                </a:solidFill>
                <a:latin typeface="Aptos"/>
              </a:rPr>
              <a:t>   Set up sperimentale: ENRICO-S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45" name="CasellaDiTesto 7"/>
          <p:cNvSpPr/>
          <p:nvPr/>
        </p:nvSpPr>
        <p:spPr>
          <a:xfrm>
            <a:off x="353205" y="992981"/>
            <a:ext cx="11485589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E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mbedded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N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ANO for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R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ecording and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I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nterfacing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C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onnected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O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bjects –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S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tandalone</a:t>
            </a:r>
            <a:endParaRPr lang="en-US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Per agevolare la presa dati si è costruito un sistema di misura automatizzato tramite Arduino NANO </a:t>
            </a:r>
            <a:endParaRPr lang="en-US" sz="21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Permette di leggere 2 sensori contemporaneamente sfruttando l architettura multi-slave di I2C.</a:t>
            </a:r>
            <a:endParaRPr lang="en-US" sz="21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I dati vengono  salvati su scheda SD collegata tramite bus SPI.</a:t>
            </a:r>
            <a:endParaRPr lang="en-US" sz="2100" b="0" strike="noStrike" spc="-1" dirty="0">
              <a:latin typeface="Arial"/>
            </a:endParaRPr>
          </a:p>
        </p:txBody>
      </p:sp>
      <p:pic>
        <p:nvPicPr>
          <p:cNvPr id="146" name="Immagine 11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162358" y="3616893"/>
            <a:ext cx="3904560" cy="2910240"/>
          </a:xfrm>
          <a:prstGeom prst="rect">
            <a:avLst/>
          </a:prstGeom>
          <a:ln w="0">
            <a:noFill/>
          </a:ln>
        </p:spPr>
      </p:pic>
      <p:pic>
        <p:nvPicPr>
          <p:cNvPr id="147" name="Immagine 15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4177123" y="3616893"/>
            <a:ext cx="4095618" cy="291024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24899-36D1-A92E-E612-4BF09FCC660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6</a:t>
            </a:fld>
            <a:endParaRPr lang="it-IT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954B02-0EED-0E6F-3F68-EE8EA9140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46" y="2821424"/>
            <a:ext cx="3514255" cy="37057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egnaposto contenuto 4" descr="Immagine che contiene testo, diagramma, numero, Parallel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6932160" y="-971009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49" name="CasellaDiTesto 2"/>
          <p:cNvSpPr/>
          <p:nvPr/>
        </p:nvSpPr>
        <p:spPr>
          <a:xfrm>
            <a:off x="603360" y="301680"/>
            <a:ext cx="10208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>
                <a:solidFill>
                  <a:srgbClr val="000000"/>
                </a:solidFill>
                <a:latin typeface="Aptos"/>
              </a:rPr>
              <a:t>Analisi Statistica Sensore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0" name="CasellaDiTesto 6"/>
          <p:cNvSpPr/>
          <p:nvPr/>
        </p:nvSpPr>
        <p:spPr>
          <a:xfrm>
            <a:off x="603360" y="1065240"/>
            <a:ext cx="4486680" cy="5353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AFS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Non si notano differenze significative al variare del fondo scala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 valori di g sono sensibilmente diversi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Indica la presenza di un bias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le conversioni abbiamo posto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1g = 9.80665 m/s</a:t>
            </a:r>
            <a:r>
              <a:rPr lang="it-IT" sz="1800" b="0" strike="noStrike" spc="-1" baseline="33000" dirty="0">
                <a:solidFill>
                  <a:srgbClr val="000000"/>
                </a:solidFill>
                <a:latin typeface="Aptos"/>
              </a:rPr>
              <a:t>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Confronto con costruttore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  <a:ea typeface="Microsoft YaHei"/>
              </a:rPr>
              <a:t>Il bias rilevato è entro la deviazione standard (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Source Code Pro Black"/>
              </a:rPr>
              <a:t>±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3%) fornita, può essere migliorato con calibrazione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51" name="Immagine 7" descr="Immagine che contiene testo, numero, calligrafia, Parallelo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932160" y="2283840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52" name="CasellaDiTesto 8"/>
          <p:cNvSpPr/>
          <p:nvPr/>
        </p:nvSpPr>
        <p:spPr>
          <a:xfrm rot="16200000">
            <a:off x="4772520" y="1750320"/>
            <a:ext cx="17341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POMBIA (NO)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3" name="CasellaDiTesto 9"/>
          <p:cNvSpPr/>
          <p:nvPr/>
        </p:nvSpPr>
        <p:spPr>
          <a:xfrm rot="16200000">
            <a:off x="4590720" y="4653720"/>
            <a:ext cx="2290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AULLA  LUNIGIANA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847BD-7510-18C2-A3BD-0899C729D5FA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7</a:t>
            </a:fld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egnaposto contenuto 4" descr="Immagine che contiene testo, numero, Parallelo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4857120" y="-330840"/>
            <a:ext cx="5706720" cy="8070120"/>
          </a:xfrm>
          <a:prstGeom prst="rect">
            <a:avLst/>
          </a:prstGeom>
          <a:ln w="0">
            <a:noFill/>
          </a:ln>
        </p:spPr>
      </p:pic>
      <p:sp>
        <p:nvSpPr>
          <p:cNvPr id="155" name="CasellaDiTesto 1"/>
          <p:cNvSpPr/>
          <p:nvPr/>
        </p:nvSpPr>
        <p:spPr>
          <a:xfrm>
            <a:off x="678600" y="300240"/>
            <a:ext cx="941688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 dirty="0">
                <a:solidFill>
                  <a:srgbClr val="000000"/>
                </a:solidFill>
                <a:latin typeface="Aptos"/>
              </a:rPr>
              <a:t>Noise e </a:t>
            </a:r>
            <a:r>
              <a:rPr lang="it-IT" sz="2800" spc="-1" dirty="0">
                <a:solidFill>
                  <a:srgbClr val="000000"/>
                </a:solidFill>
                <a:latin typeface="Aptos"/>
              </a:rPr>
              <a:t>T-dependece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56" name="CasellaDiTesto 2"/>
          <p:cNvSpPr/>
          <p:nvPr/>
        </p:nvSpPr>
        <p:spPr>
          <a:xfrm>
            <a:off x="490320" y="1244160"/>
            <a:ext cx="3261240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Sono state eseguite anche misure a temperature diverse, i risultati non mostrano differenze significative.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Cambiamento di sensitività per temperatura </a:t>
            </a:r>
            <a:r>
              <a:rPr lang="it-IT" sz="1800" strike="noStrike" spc="-1">
                <a:solidFill>
                  <a:srgbClr val="000000"/>
                </a:solidFill>
                <a:latin typeface="Aptos" panose="020B0004020202020204" pitchFamily="34" charset="0"/>
                <a:ea typeface="Source Code Pro Black"/>
              </a:rPr>
              <a:t>±</a:t>
            </a: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2%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46316-FB36-600F-F909-AF63A49361DF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8</a:t>
            </a:fld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magine 2"/>
          <p:cNvPicPr/>
          <p:nvPr/>
        </p:nvPicPr>
        <p:blipFill>
          <a:blip r:embed="rId2"/>
          <a:stretch/>
        </p:blipFill>
        <p:spPr>
          <a:xfrm rot="5400000">
            <a:off x="1045080" y="415440"/>
            <a:ext cx="3936960" cy="5567760"/>
          </a:xfrm>
          <a:prstGeom prst="rect">
            <a:avLst/>
          </a:prstGeom>
          <a:ln w="0">
            <a:noFill/>
          </a:ln>
        </p:spPr>
      </p:pic>
      <p:pic>
        <p:nvPicPr>
          <p:cNvPr id="158" name="Immagine 4" descr="Immagine che contiene testo, schermata, diagramm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823800" y="415440"/>
            <a:ext cx="3936960" cy="5567760"/>
          </a:xfrm>
          <a:prstGeom prst="rect">
            <a:avLst/>
          </a:prstGeom>
          <a:ln w="0">
            <a:noFill/>
          </a:ln>
        </p:spPr>
      </p:pic>
      <p:sp>
        <p:nvSpPr>
          <p:cNvPr id="159" name="CasellaDiTesto 5"/>
          <p:cNvSpPr/>
          <p:nvPr/>
        </p:nvSpPr>
        <p:spPr>
          <a:xfrm>
            <a:off x="622080" y="443160"/>
            <a:ext cx="103503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Analisi statistica: Distribuzione delle misure 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0" name="CasellaDiTesto 6"/>
          <p:cNvSpPr/>
          <p:nvPr/>
        </p:nvSpPr>
        <p:spPr>
          <a:xfrm>
            <a:off x="725760" y="5477040"/>
            <a:ext cx="1057644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Non si osservano differenze significative nelle larghezze delle gaussiane per diversi valori di AFS.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La larghezza sembra non dipendere dal valore centrale della distribuzione.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Si nota un comportamento peggiore per l’asse z, probabilmente per differenze strutturali.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99BCB-C2CA-3728-0105-9C3573A9EAB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9</a:t>
            </a:fld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1847</TotalTime>
  <Words>715</Words>
  <Application>Microsoft Office PowerPoint</Application>
  <PresentationFormat>Widescreen</PresentationFormat>
  <Paragraphs>130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Lato</vt:lpstr>
      <vt:lpstr>Symbol</vt:lpstr>
      <vt:lpstr>Times New Roman</vt:lpstr>
      <vt:lpstr>Wingdings</vt:lpstr>
      <vt:lpstr>Office Theme</vt:lpstr>
      <vt:lpstr>Office Theme</vt:lpstr>
      <vt:lpstr>Office Theme</vt:lpstr>
      <vt:lpstr>S10 – Sensore MPU6050</vt:lpstr>
      <vt:lpstr>Sensore MPU6050</vt:lpstr>
      <vt:lpstr>Da accelerazione a segnale elettrico: accelerometro</vt:lpstr>
      <vt:lpstr>Da accelerazione a segnale elettrico: giroscopio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Martina Collecchia</dc:creator>
  <dc:description/>
  <cp:lastModifiedBy>Mon Capiten</cp:lastModifiedBy>
  <cp:revision>43</cp:revision>
  <dcterms:created xsi:type="dcterms:W3CDTF">2025-02-11T11:50:13Z</dcterms:created>
  <dcterms:modified xsi:type="dcterms:W3CDTF">2025-02-12T20:13:32Z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